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3"/>
  </p:notes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2E74C-A05E-024F-B7FD-3DB3F838AD9B}" type="datetimeFigureOut">
              <a:rPr lang="en-US" smtClean="0"/>
              <a:t>6/11/14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E7B4A-513A-0A48-8948-8CF794DB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4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6200" y="685800"/>
            <a:ext cx="4184650" cy="3138488"/>
          </a:xfrm>
          <a:ln/>
        </p:spPr>
      </p:sp>
      <p:sp>
        <p:nvSpPr>
          <p:cNvPr id="112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2338" y="3971925"/>
            <a:ext cx="5026025" cy="4714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endParaRPr sz="1600">
              <a:cs typeface="Arial" charset="0"/>
            </a:endParaRP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76" tIns="44989" rIns="89976" bIns="44989" anchor="b"/>
          <a:lstStyle>
            <a:lvl1pPr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 marL="742950" indent="-28575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fld id="{1FC7E0FB-8FF9-E842-836E-B89198A6E835}" type="slidenum">
              <a:rPr lang="en-US" sz="1100">
                <a:solidFill>
                  <a:srgbClr val="000054"/>
                </a:solidFill>
                <a:ea typeface="MS PGothic" charset="0"/>
              </a:rPr>
              <a:pPr algn="r" eaLnBrk="0" hangingPunct="0"/>
              <a:t>3</a:t>
            </a:fld>
            <a:endParaRPr lang="en-US" sz="1100">
              <a:solidFill>
                <a:srgbClr val="000054"/>
              </a:solidFill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6200" y="685800"/>
            <a:ext cx="4184650" cy="3138488"/>
          </a:xfrm>
          <a:ln/>
        </p:spPr>
      </p:sp>
      <p:sp>
        <p:nvSpPr>
          <p:cNvPr id="122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2338" y="3971925"/>
            <a:ext cx="5026025" cy="4714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endParaRPr sz="1600">
              <a:cs typeface="Arial" charset="0"/>
            </a:endParaRP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76" tIns="44989" rIns="89976" bIns="44989" anchor="b"/>
          <a:lstStyle>
            <a:lvl1pPr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 marL="742950" indent="-28575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 marL="11430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 marL="16002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 marL="2057400" indent="-228600" defTabSz="898525"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defTabSz="898525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fld id="{95639D74-A8C6-EC46-92FA-EFDABBFC945B}" type="slidenum">
              <a:rPr lang="en-US" sz="1100">
                <a:solidFill>
                  <a:srgbClr val="000054"/>
                </a:solidFill>
                <a:ea typeface="MS PGothic" charset="0"/>
              </a:rPr>
              <a:pPr algn="r" eaLnBrk="0" hangingPunct="0"/>
              <a:t>4</a:t>
            </a:fld>
            <a:endParaRPr lang="en-US" sz="1100">
              <a:solidFill>
                <a:srgbClr val="000054"/>
              </a:solidFill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E717A434-94C1-8445-9B19-FA41FC530CA2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35969D30-4861-0B4C-A98C-13895E7FD6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orsi@sjcoe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DELAC Update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4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LCAP Programs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EL Audit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Improved tracking of English Learners and Reclassified students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ELD training for teachers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Summer School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Guided Language Acquisition Design (GLAD) training for teachers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5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Questions??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4" y="1600200"/>
            <a:ext cx="7781925" cy="429101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 you have any questions or input?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Christina </a:t>
            </a:r>
            <a:r>
              <a:rPr lang="en-US" dirty="0" err="1" smtClean="0">
                <a:solidFill>
                  <a:srgbClr val="000000"/>
                </a:solidFill>
              </a:rPr>
              <a:t>Orsi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– Coordinator of Curriculum &amp; </a:t>
            </a:r>
            <a:r>
              <a:rPr lang="en-US" sz="1800" dirty="0" err="1" smtClean="0">
                <a:solidFill>
                  <a:srgbClr val="000000"/>
                </a:solidFill>
              </a:rPr>
              <a:t>Categoricals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    </a:t>
            </a:r>
            <a:r>
              <a:rPr lang="en-US" dirty="0" smtClean="0">
                <a:solidFill>
                  <a:srgbClr val="000000"/>
                </a:solidFill>
                <a:hlinkClick r:id="rId2"/>
              </a:rPr>
              <a:t>corsi@sjcoe.net</a:t>
            </a: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    209-836-4531</a:t>
            </a:r>
          </a:p>
        </p:txBody>
      </p:sp>
    </p:spTree>
    <p:extLst>
      <p:ext uri="{BB962C8B-B14F-4D97-AF65-F5344CB8AC3E}">
        <p14:creationId xmlns:p14="http://schemas.microsoft.com/office/powerpoint/2010/main" val="71124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Agenda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Reclassification process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EL Plan Review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Ellevation</a:t>
            </a:r>
            <a:r>
              <a:rPr lang="en-US" dirty="0" smtClean="0">
                <a:solidFill>
                  <a:srgbClr val="000000"/>
                </a:solidFill>
              </a:rPr>
              <a:t> Renewal and Goals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New ELD Standards and Training Plan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LCAP Review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2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533400" y="-313268"/>
            <a:ext cx="8610600" cy="1143000"/>
          </a:xfrm>
        </p:spPr>
        <p:txBody>
          <a:bodyPr/>
          <a:lstStyle/>
          <a:p>
            <a:r>
              <a:rPr sz="32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sz="32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sz="3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Reclassification</a:t>
            </a:r>
            <a:r>
              <a:rPr lang="en-US" sz="3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Process</a:t>
            </a:r>
            <a:endParaRPr sz="3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 txBox="1">
            <a:spLocks noGrp="1"/>
          </p:cNvSpPr>
          <p:nvPr>
            <p:ph idx="1"/>
          </p:nvPr>
        </p:nvSpPr>
        <p:spPr>
          <a:xfrm>
            <a:off x="397933" y="829732"/>
            <a:ext cx="8407400" cy="5596467"/>
          </a:xfrm>
        </p:spPr>
        <p:txBody>
          <a:bodyPr>
            <a:normAutofit fontScale="92500" lnSpcReduction="20000"/>
          </a:bodyPr>
          <a:lstStyle>
            <a:lvl1pPr>
              <a:defRPr sz="3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 marL="457200">
              <a:defRPr sz="28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>
              <a:buFont typeface="Wingdings" charset="0"/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>
              <a:buFont typeface="Wingdings" charset="0"/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>
              <a:buFont typeface="Wingdings" charset="0"/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>
              <a:buFont typeface="Wingdings" charset="0"/>
              <a:defRPr sz="2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sz="2400" dirty="0">
                <a:latin typeface="Arial" charset="0"/>
                <a:cs typeface="Arial" charset="0"/>
              </a:rPr>
              <a:t>– </a:t>
            </a:r>
            <a:r>
              <a:rPr sz="2800" dirty="0">
                <a:latin typeface="Arial" charset="0"/>
                <a:cs typeface="Arial" charset="0"/>
              </a:rPr>
              <a:t>Local reclassification policy must address the four criteria in state law:</a:t>
            </a:r>
          </a:p>
          <a:p>
            <a:pPr lvl="1" indent="0">
              <a:buFont typeface="Wingdings" charset="0"/>
              <a:buNone/>
            </a:pPr>
            <a:r>
              <a:rPr sz="2400" i="1" dirty="0">
                <a:latin typeface="Arial" charset="0"/>
                <a:cs typeface="Arial" charset="0"/>
              </a:rPr>
              <a:t>1.  Assessment of language proficiency</a:t>
            </a:r>
          </a:p>
          <a:p>
            <a:pPr lvl="1" indent="0">
              <a:buFont typeface="Wingdings" charset="0"/>
              <a:buNone/>
            </a:pPr>
            <a:r>
              <a:rPr sz="2400" i="1" dirty="0">
                <a:latin typeface="Arial" charset="0"/>
                <a:cs typeface="Arial" charset="0"/>
              </a:rPr>
              <a:t>2.  Teacher evaluation</a:t>
            </a:r>
          </a:p>
          <a:p>
            <a:pPr lvl="1" indent="0">
              <a:buFont typeface="Wingdings" charset="0"/>
              <a:buNone/>
            </a:pPr>
            <a:r>
              <a:rPr sz="2400" i="1" dirty="0">
                <a:latin typeface="Arial" charset="0"/>
                <a:cs typeface="Arial" charset="0"/>
              </a:rPr>
              <a:t>3.  Parent opinion and consultation</a:t>
            </a:r>
          </a:p>
          <a:p>
            <a:pPr lvl="1" indent="0">
              <a:buFont typeface="Wingdings" charset="0"/>
              <a:buNone/>
            </a:pPr>
            <a:r>
              <a:rPr sz="2400" i="1" dirty="0">
                <a:latin typeface="Arial" charset="0"/>
                <a:cs typeface="Arial" charset="0"/>
              </a:rPr>
              <a:t>4.  Comparison of student performance in basic skills against an empirically established range of performance in basic skills based on the performance of English proficient students of the same age</a:t>
            </a:r>
          </a:p>
          <a:p>
            <a:pPr>
              <a:buFont typeface="Wingdings" charset="0"/>
              <a:buNone/>
            </a:pPr>
            <a:endParaRPr sz="800" dirty="0">
              <a:latin typeface="Arial" charset="0"/>
              <a:cs typeface="Arial" charset="0"/>
            </a:endParaRPr>
          </a:p>
          <a:p>
            <a:r>
              <a:rPr sz="2400" b="1" dirty="0">
                <a:latin typeface="Arial" charset="0"/>
                <a:cs typeface="Arial" charset="0"/>
              </a:rPr>
              <a:t>–</a:t>
            </a:r>
            <a:r>
              <a:rPr sz="2400" dirty="0">
                <a:latin typeface="Arial" charset="0"/>
                <a:cs typeface="Arial" charset="0"/>
              </a:rPr>
              <a:t> </a:t>
            </a:r>
            <a:r>
              <a:rPr sz="2800" dirty="0">
                <a:latin typeface="Arial" charset="0"/>
                <a:cs typeface="Arial" charset="0"/>
              </a:rPr>
              <a:t>Local reclassification policy may include additional criteria consistent with state and federal laws</a:t>
            </a:r>
          </a:p>
          <a:p>
            <a:endParaRPr sz="800" dirty="0">
              <a:latin typeface="Arial" charset="0"/>
              <a:cs typeface="Arial" charset="0"/>
            </a:endParaRPr>
          </a:p>
          <a:p>
            <a:r>
              <a:rPr sz="2800" dirty="0">
                <a:latin typeface="Arial" charset="0"/>
                <a:cs typeface="Arial" charset="0"/>
              </a:rPr>
              <a:t>– District advisory committee for EL programs and services must review and comment on the policy</a:t>
            </a:r>
            <a:endParaRPr sz="2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9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533400" y="-609600"/>
            <a:ext cx="8610600" cy="1143000"/>
          </a:xfrm>
        </p:spPr>
        <p:txBody>
          <a:bodyPr/>
          <a:lstStyle/>
          <a:p>
            <a:r>
              <a:rPr sz="32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sz="32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3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State Update</a:t>
            </a:r>
            <a:endParaRPr sz="3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 txBox="1">
            <a:spLocks noGrp="1"/>
          </p:cNvSpPr>
          <p:nvPr>
            <p:ph idx="1"/>
          </p:nvPr>
        </p:nvSpPr>
        <p:spPr>
          <a:xfrm>
            <a:off x="245533" y="533400"/>
            <a:ext cx="8763000" cy="6248400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r>
              <a:rPr lang="en-US" sz="1600" i="1" dirty="0" smtClean="0">
                <a:solidFill>
                  <a:srgbClr val="000000"/>
                </a:solidFill>
              </a:rPr>
              <a:t>“</a:t>
            </a:r>
            <a:r>
              <a:rPr sz="1600" i="1" dirty="0" smtClean="0">
                <a:solidFill>
                  <a:srgbClr val="000000"/>
                </a:solidFill>
              </a:rPr>
              <a:t>Comparison </a:t>
            </a:r>
            <a:r>
              <a:rPr sz="1600" i="1" dirty="0">
                <a:solidFill>
                  <a:srgbClr val="000000"/>
                </a:solidFill>
              </a:rPr>
              <a:t>of student performance </a:t>
            </a:r>
            <a:r>
              <a:rPr sz="1600" i="1" dirty="0" smtClean="0">
                <a:solidFill>
                  <a:srgbClr val="000000"/>
                </a:solidFill>
              </a:rPr>
              <a:t>in basic </a:t>
            </a:r>
            <a:r>
              <a:rPr sz="1600" i="1" dirty="0">
                <a:solidFill>
                  <a:srgbClr val="000000"/>
                </a:solidFill>
              </a:rPr>
              <a:t>skills against an </a:t>
            </a:r>
            <a:r>
              <a:rPr sz="1600" i="1" dirty="0" smtClean="0">
                <a:solidFill>
                  <a:srgbClr val="000000"/>
                </a:solidFill>
              </a:rPr>
              <a:t>empirically established </a:t>
            </a:r>
            <a:r>
              <a:rPr sz="1600" i="1" dirty="0">
                <a:solidFill>
                  <a:srgbClr val="000000"/>
                </a:solidFill>
              </a:rPr>
              <a:t>range of performance in </a:t>
            </a:r>
            <a:r>
              <a:rPr sz="1600" i="1" dirty="0" smtClean="0">
                <a:solidFill>
                  <a:srgbClr val="000000"/>
                </a:solidFill>
              </a:rPr>
              <a:t>basic skills </a:t>
            </a:r>
            <a:r>
              <a:rPr sz="1600" i="1" dirty="0">
                <a:solidFill>
                  <a:srgbClr val="000000"/>
                </a:solidFill>
              </a:rPr>
              <a:t>based on the performance </a:t>
            </a:r>
            <a:r>
              <a:rPr sz="1600" i="1" dirty="0" smtClean="0">
                <a:solidFill>
                  <a:srgbClr val="000000"/>
                </a:solidFill>
              </a:rPr>
              <a:t>of English</a:t>
            </a:r>
            <a:r>
              <a:rPr sz="1600" i="1" dirty="0">
                <a:solidFill>
                  <a:srgbClr val="000000"/>
                </a:solidFill>
              </a:rPr>
              <a:t> </a:t>
            </a:r>
            <a:r>
              <a:rPr sz="1600" i="1" dirty="0" smtClean="0">
                <a:solidFill>
                  <a:srgbClr val="000000"/>
                </a:solidFill>
              </a:rPr>
              <a:t>proficient </a:t>
            </a:r>
            <a:r>
              <a:rPr sz="1600" i="1" dirty="0">
                <a:solidFill>
                  <a:srgbClr val="000000"/>
                </a:solidFill>
              </a:rPr>
              <a:t>students of the same </a:t>
            </a:r>
            <a:r>
              <a:rPr sz="1600" i="1" dirty="0" smtClean="0">
                <a:solidFill>
                  <a:srgbClr val="000000"/>
                </a:solidFill>
              </a:rPr>
              <a:t>age</a:t>
            </a:r>
            <a:r>
              <a:rPr sz="1600" i="1" dirty="0" smtClean="0">
                <a:solidFill>
                  <a:srgbClr val="000000"/>
                </a:solidFill>
              </a:rPr>
              <a:t>.</a:t>
            </a:r>
            <a:r>
              <a:rPr lang="en-US" sz="1600" i="1" dirty="0" smtClean="0">
                <a:solidFill>
                  <a:srgbClr val="000000"/>
                </a:solidFill>
              </a:rPr>
              <a:t>"</a:t>
            </a:r>
            <a:endParaRPr sz="1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What does this criteria mean?</a:t>
            </a:r>
          </a:p>
          <a:p>
            <a:pPr>
              <a:defRPr/>
            </a:pPr>
            <a:r>
              <a:rPr sz="2400" dirty="0" smtClean="0">
                <a:solidFill>
                  <a:srgbClr val="000000"/>
                </a:solidFill>
              </a:rPr>
              <a:t>CDE </a:t>
            </a:r>
            <a:r>
              <a:rPr sz="2400" dirty="0" smtClean="0">
                <a:solidFill>
                  <a:srgbClr val="000000"/>
                </a:solidFill>
              </a:rPr>
              <a:t>is going to gather information as to what districts are doing for reclassification, and compile a list</a:t>
            </a:r>
            <a:r>
              <a:rPr sz="2400" dirty="0" smtClean="0">
                <a:solidFill>
                  <a:srgbClr val="000000"/>
                </a:solidFill>
              </a:rPr>
              <a:t>.</a:t>
            </a:r>
            <a:endParaRPr sz="1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sz="2400" dirty="0" smtClean="0">
                <a:solidFill>
                  <a:srgbClr val="000000"/>
                </a:solidFill>
              </a:rPr>
              <a:t>So far, districts are looking at multiple measures such as fluency, writing and benchmarks.</a:t>
            </a:r>
          </a:p>
          <a:p>
            <a:pPr marL="457200" lvl="1" indent="0">
              <a:buNone/>
              <a:defRPr/>
            </a:pPr>
            <a:r>
              <a:rPr sz="2000" dirty="0" smtClean="0">
                <a:solidFill>
                  <a:srgbClr val="000000"/>
                </a:solidFill>
              </a:rPr>
              <a:t>Suggestions</a:t>
            </a:r>
            <a:r>
              <a:rPr sz="2000" dirty="0" smtClean="0">
                <a:solidFill>
                  <a:srgbClr val="000000"/>
                </a:solidFill>
              </a:rPr>
              <a:t>/considerations:</a:t>
            </a:r>
            <a:endParaRPr sz="2400" dirty="0" smtClean="0">
              <a:solidFill>
                <a:srgbClr val="000000"/>
              </a:solidFill>
            </a:endParaRPr>
          </a:p>
          <a:p>
            <a:pPr lvl="1">
              <a:buFont typeface="Wingdings" charset="2"/>
              <a:buChar char="v"/>
              <a:defRPr/>
            </a:pPr>
            <a:r>
              <a:rPr sz="2000" dirty="0" smtClean="0">
                <a:solidFill>
                  <a:srgbClr val="000000"/>
                </a:solidFill>
              </a:rPr>
              <a:t>Where are English proficient students scoring on the test?</a:t>
            </a:r>
          </a:p>
          <a:p>
            <a:pPr lvl="1">
              <a:buFont typeface="Wingdings" charset="2"/>
              <a:buChar char="v"/>
              <a:defRPr/>
            </a:pPr>
            <a:r>
              <a:rPr sz="2000" dirty="0" smtClean="0">
                <a:solidFill>
                  <a:srgbClr val="000000"/>
                </a:solidFill>
              </a:rPr>
              <a:t>Where are the reclassified students scoring?</a:t>
            </a:r>
          </a:p>
          <a:p>
            <a:pPr lvl="1">
              <a:buFont typeface="Wingdings" charset="2"/>
              <a:buChar char="v"/>
              <a:defRPr/>
            </a:pPr>
            <a:r>
              <a:rPr sz="2000" dirty="0" smtClean="0">
                <a:solidFill>
                  <a:srgbClr val="000000"/>
                </a:solidFill>
              </a:rPr>
              <a:t>What is equivalent of mid base?</a:t>
            </a:r>
          </a:p>
          <a:p>
            <a:pPr lvl="1">
              <a:buFont typeface="Wingdings" charset="2"/>
              <a:buChar char="v"/>
              <a:defRPr/>
            </a:pPr>
            <a:r>
              <a:rPr sz="2000" dirty="0">
                <a:solidFill>
                  <a:srgbClr val="000000"/>
                </a:solidFill>
              </a:rPr>
              <a:t>Look @ reclassification rate over the past few years to ensure they are similar once you apply your new criteria</a:t>
            </a:r>
            <a:r>
              <a:rPr sz="20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buFont typeface="Wingdings" charset="2"/>
              <a:buChar char="v"/>
              <a:defRPr/>
            </a:pPr>
            <a:endParaRPr sz="2000" dirty="0" smtClean="0">
              <a:solidFill>
                <a:srgbClr val="000000"/>
              </a:solidFill>
            </a:endParaRPr>
          </a:p>
          <a:p>
            <a:pPr lvl="1">
              <a:buFont typeface="Wingdings" charset="2"/>
              <a:buChar char="v"/>
              <a:defRPr/>
            </a:pPr>
            <a:endParaRPr sz="2000" dirty="0" smtClean="0">
              <a:solidFill>
                <a:srgbClr val="000000"/>
              </a:solidFill>
            </a:endParaRPr>
          </a:p>
          <a:p>
            <a:pPr>
              <a:buFont typeface="Wingdings" charset="2"/>
              <a:buChar char="v"/>
              <a:defRPr/>
            </a:pPr>
            <a:endParaRPr sz="2400" dirty="0" smtClean="0">
              <a:solidFill>
                <a:srgbClr val="000000"/>
              </a:solidFill>
            </a:endParaRPr>
          </a:p>
          <a:p>
            <a:pPr>
              <a:buFont typeface="Wingdings" charset="2"/>
              <a:buChar char="v"/>
              <a:defRPr/>
            </a:pPr>
            <a:endParaRPr sz="2400" dirty="0">
              <a:solidFill>
                <a:srgbClr val="000000"/>
              </a:solidFill>
            </a:endParaRPr>
          </a:p>
          <a:p>
            <a:pPr>
              <a:buFont typeface="Wingdings" charset="2"/>
              <a:buChar char="v"/>
              <a:defRPr/>
            </a:pP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05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77514"/>
            <a:ext cx="7583488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Jefferson School District’s Reclassification Criteria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905000"/>
            <a:ext cx="7232650" cy="429101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CELDT score of 5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CST Score of 4 or 5 in math and ELA (can be from 2013)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C’s or better in core subjects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Teacher recommendation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Parental consent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6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EL Plan Review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Once the LCAP has been board approved, the DELAC will meet to incorporate LCAP into EL Plan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Current plan is posted on the District Website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 err="1" smtClean="0">
                <a:solidFill>
                  <a:srgbClr val="000000"/>
                </a:solidFill>
              </a:rPr>
              <a:t>www.jeffersonschooldistrict.com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11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26714"/>
            <a:ext cx="7583488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Ellevation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Renewel</a:t>
            </a:r>
            <a:r>
              <a:rPr lang="en-US" dirty="0" smtClean="0">
                <a:solidFill>
                  <a:srgbClr val="000000"/>
                </a:solidFill>
              </a:rPr>
              <a:t> and Goals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District will continue subscribing to EL monitoring program </a:t>
            </a:r>
            <a:r>
              <a:rPr lang="en-US" dirty="0" err="1" smtClean="0">
                <a:solidFill>
                  <a:srgbClr val="000000"/>
                </a:solidFill>
              </a:rPr>
              <a:t>Ellevation</a:t>
            </a:r>
            <a:r>
              <a:rPr lang="en-US" dirty="0" smtClean="0">
                <a:solidFill>
                  <a:srgbClr val="000000"/>
                </a:solidFill>
              </a:rPr>
              <a:t> in 2014-15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SIS Specialist will upload new EL data bi-monthly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Additional training planned for EL Aides in September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Goal is for all EL students to have 2 ELD goals established for 2014-15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4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8980"/>
            <a:ext cx="7583488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New ELD Standards and Training Plan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752600"/>
            <a:ext cx="7232650" cy="429101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3 minimum days scheduled for 2014-15 focused on ELD standards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Contracting with SJCOE for training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3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LCAP Review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Local Control Accountability Plan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Provides 20% supplemental funding for English Learners, Low Income Students, and Foster Youth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3-Year Plan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0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25</TotalTime>
  <Words>459</Words>
  <Application>Microsoft Macintosh PowerPoint</Application>
  <PresentationFormat>On-screen Show (4:3)</PresentationFormat>
  <Paragraphs>66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Summer</vt:lpstr>
      <vt:lpstr>DELAC Update</vt:lpstr>
      <vt:lpstr>Agenda</vt:lpstr>
      <vt:lpstr> Reclassification Process</vt:lpstr>
      <vt:lpstr> State Update</vt:lpstr>
      <vt:lpstr>Jefferson School District’s Reclassification Criteria</vt:lpstr>
      <vt:lpstr>EL Plan Review</vt:lpstr>
      <vt:lpstr>Ellevation Renewel and Goals</vt:lpstr>
      <vt:lpstr>New ELD Standards and Training Plan</vt:lpstr>
      <vt:lpstr>LCAP Review</vt:lpstr>
      <vt:lpstr>LCAP Programs</vt:lpstr>
      <vt:lpstr>Questions??</vt:lpstr>
    </vt:vector>
  </TitlesOfParts>
  <Company>Lieberg 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DELAC Update</dc:title>
  <dc:creator>CHRISTINA ORSI</dc:creator>
  <cp:lastModifiedBy>CHRISTINA ORSI</cp:lastModifiedBy>
  <cp:revision>4</cp:revision>
  <dcterms:created xsi:type="dcterms:W3CDTF">2014-06-12T03:39:50Z</dcterms:created>
  <dcterms:modified xsi:type="dcterms:W3CDTF">2014-06-12T04:05:20Z</dcterms:modified>
</cp:coreProperties>
</file>